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handoutMasterIdLst>
    <p:handoutMasterId r:id="rId90"/>
  </p:handoutMasterIdLst>
  <p:sldIdLst>
    <p:sldId id="440" r:id="rId2"/>
    <p:sldId id="441" r:id="rId3"/>
    <p:sldId id="444" r:id="rId4"/>
    <p:sldId id="445" r:id="rId5"/>
    <p:sldId id="446" r:id="rId6"/>
    <p:sldId id="447" r:id="rId7"/>
    <p:sldId id="448" r:id="rId8"/>
    <p:sldId id="449" r:id="rId9"/>
    <p:sldId id="443" r:id="rId10"/>
    <p:sldId id="256" r:id="rId11"/>
    <p:sldId id="450" r:id="rId12"/>
    <p:sldId id="452" r:id="rId13"/>
    <p:sldId id="453" r:id="rId14"/>
    <p:sldId id="369" r:id="rId15"/>
    <p:sldId id="368" r:id="rId16"/>
    <p:sldId id="371" r:id="rId17"/>
    <p:sldId id="374" r:id="rId18"/>
    <p:sldId id="375" r:id="rId19"/>
    <p:sldId id="367" r:id="rId20"/>
    <p:sldId id="376" r:id="rId21"/>
    <p:sldId id="403" r:id="rId22"/>
    <p:sldId id="365" r:id="rId23"/>
    <p:sldId id="372" r:id="rId24"/>
    <p:sldId id="373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3" r:id="rId41"/>
    <p:sldId id="394" r:id="rId42"/>
    <p:sldId id="392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370" r:id="rId52"/>
    <p:sldId id="404" r:id="rId53"/>
    <p:sldId id="405" r:id="rId54"/>
    <p:sldId id="406" r:id="rId55"/>
    <p:sldId id="407" r:id="rId56"/>
    <p:sldId id="408" r:id="rId57"/>
    <p:sldId id="439" r:id="rId58"/>
    <p:sldId id="409" r:id="rId59"/>
    <p:sldId id="410" r:id="rId60"/>
    <p:sldId id="411" r:id="rId61"/>
    <p:sldId id="442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26" r:id="rId77"/>
    <p:sldId id="427" r:id="rId78"/>
    <p:sldId id="428" r:id="rId79"/>
    <p:sldId id="429" r:id="rId80"/>
    <p:sldId id="430" r:id="rId81"/>
    <p:sldId id="431" r:id="rId82"/>
    <p:sldId id="432" r:id="rId83"/>
    <p:sldId id="433" r:id="rId84"/>
    <p:sldId id="434" r:id="rId85"/>
    <p:sldId id="435" r:id="rId86"/>
    <p:sldId id="436" r:id="rId87"/>
    <p:sldId id="437" r:id="rId88"/>
    <p:sldId id="438" r:id="rId89"/>
  </p:sldIdLst>
  <p:sldSz cx="24384000" cy="8128000"/>
  <p:notesSz cx="6858000" cy="9144000"/>
  <p:defaultTextStyle>
    <a:defPPr>
      <a:defRPr lang="en-US"/>
    </a:defPPr>
    <a:lvl1pPr marL="0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1pPr>
    <a:lvl2pPr marL="829041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2pPr>
    <a:lvl3pPr marL="1658082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3pPr>
    <a:lvl4pPr marL="2487122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4pPr>
    <a:lvl5pPr marL="3316163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5pPr>
    <a:lvl6pPr marL="4145204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6pPr>
    <a:lvl7pPr marL="4974245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7pPr>
    <a:lvl8pPr marL="5803285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8pPr>
    <a:lvl9pPr marL="6632326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6" userDrawn="1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A8FF"/>
    <a:srgbClr val="FFFFFF"/>
    <a:srgbClr val="004274"/>
    <a:srgbClr val="2C2C2C"/>
    <a:srgbClr val="D0EBFF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64" d="100"/>
          <a:sy n="64" d="100"/>
        </p:scale>
        <p:origin x="126" y="930"/>
      </p:cViewPr>
      <p:guideLst>
        <p:guide orient="horz" pos="1256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11/11/2018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thema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B52EE5-7B79-477A-8A12-A1626888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34" y="1"/>
            <a:ext cx="24391236" cy="1903975"/>
          </a:xfrm>
          <a:solidFill>
            <a:schemeClr val="bg1">
              <a:alpha val="20000"/>
            </a:schemeClr>
          </a:solidFill>
          <a:effectLst/>
        </p:spPr>
        <p:txBody>
          <a:bodyPr>
            <a:noAutofit/>
          </a:bodyPr>
          <a:lstStyle>
            <a:lvl1pPr algn="ctr">
              <a:defRPr sz="8625"/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812A2E4-7F79-4AA8-8232-66997FF34E88}"/>
              </a:ext>
            </a:extLst>
          </p:cNvPr>
          <p:cNvSpPr/>
          <p:nvPr userDrawn="1"/>
        </p:nvSpPr>
        <p:spPr>
          <a:xfrm>
            <a:off x="0" y="1903977"/>
            <a:ext cx="24384000" cy="900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1494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6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90672"/>
            <a:ext cx="24384000" cy="36373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463985"/>
            <a:ext cx="24384000" cy="202668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2416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251048" indent="0">
              <a:buNone/>
              <a:defRPr sz="989">
                <a:solidFill>
                  <a:schemeClr val="tx1">
                    <a:tint val="75000"/>
                  </a:schemeClr>
                </a:solidFill>
              </a:defRPr>
            </a:lvl2pPr>
            <a:lvl3pPr marL="502097" indent="0">
              <a:buNone/>
              <a:defRPr sz="878">
                <a:solidFill>
                  <a:schemeClr val="tx1">
                    <a:tint val="75000"/>
                  </a:schemeClr>
                </a:solidFill>
              </a:defRPr>
            </a:lvl3pPr>
            <a:lvl4pPr marL="753146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4pPr>
            <a:lvl5pPr marL="1004195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5pPr>
            <a:lvl6pPr marL="1255243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6pPr>
            <a:lvl7pPr marL="1506292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7pPr>
            <a:lvl8pPr marL="1757340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8pPr>
            <a:lvl9pPr marL="2008388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/>
        </p:nvSpPr>
        <p:spPr>
          <a:xfrm>
            <a:off x="0" y="2357314"/>
            <a:ext cx="24384000" cy="106669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549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867" y="4883401"/>
            <a:ext cx="15662274" cy="932948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786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0688" y="2384215"/>
            <a:ext cx="9509760" cy="4985173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60782" y="2384215"/>
            <a:ext cx="9509760" cy="4985173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2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4016" y="2267817"/>
            <a:ext cx="9509760" cy="88070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1154" b="1">
                <a:latin typeface="Stencil Cargo Army" panose="02000500000000000000" pitchFamily="2" charset="0"/>
              </a:defRPr>
            </a:lvl1pPr>
            <a:lvl2pPr marL="251048" indent="0">
              <a:buNone/>
              <a:defRPr sz="1098" b="1"/>
            </a:lvl2pPr>
            <a:lvl3pPr marL="502097" indent="0">
              <a:buNone/>
              <a:defRPr sz="989" b="1"/>
            </a:lvl3pPr>
            <a:lvl4pPr marL="753146" indent="0">
              <a:buNone/>
              <a:defRPr sz="878" b="1"/>
            </a:lvl4pPr>
            <a:lvl5pPr marL="1004195" indent="0">
              <a:buNone/>
              <a:defRPr sz="878" b="1"/>
            </a:lvl5pPr>
            <a:lvl6pPr marL="1255243" indent="0">
              <a:buNone/>
              <a:defRPr sz="878" b="1"/>
            </a:lvl6pPr>
            <a:lvl7pPr marL="1506292" indent="0">
              <a:buNone/>
              <a:defRPr sz="878" b="1"/>
            </a:lvl7pPr>
            <a:lvl8pPr marL="1757340" indent="0">
              <a:buNone/>
              <a:defRPr sz="878" b="1"/>
            </a:lvl8pPr>
            <a:lvl9pPr marL="2008388" indent="0">
              <a:buNone/>
              <a:defRPr sz="878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14016" y="3148524"/>
            <a:ext cx="9509760" cy="4226560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62460" y="2267817"/>
            <a:ext cx="9509760" cy="88070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1154" b="1">
                <a:latin typeface="Stencil Cargo Army" panose="02000500000000000000" pitchFamily="2" charset="0"/>
              </a:defRPr>
            </a:lvl1pPr>
            <a:lvl2pPr marL="251048" indent="0">
              <a:buNone/>
              <a:defRPr sz="1098" b="1"/>
            </a:lvl2pPr>
            <a:lvl3pPr marL="502097" indent="0">
              <a:buNone/>
              <a:defRPr sz="989" b="1"/>
            </a:lvl3pPr>
            <a:lvl4pPr marL="753146" indent="0">
              <a:buNone/>
              <a:defRPr sz="878" b="1"/>
            </a:lvl4pPr>
            <a:lvl5pPr marL="1004195" indent="0">
              <a:buNone/>
              <a:defRPr sz="878" b="1"/>
            </a:lvl5pPr>
            <a:lvl6pPr marL="1255243" indent="0">
              <a:buNone/>
              <a:defRPr sz="878" b="1"/>
            </a:lvl6pPr>
            <a:lvl7pPr marL="1506292" indent="0">
              <a:buNone/>
              <a:defRPr sz="878" b="1"/>
            </a:lvl7pPr>
            <a:lvl8pPr marL="1757340" indent="0">
              <a:buNone/>
              <a:defRPr sz="878" b="1"/>
            </a:lvl8pPr>
            <a:lvl9pPr marL="2008388" indent="0">
              <a:buNone/>
              <a:defRPr sz="878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62460" y="3148522"/>
            <a:ext cx="9509760" cy="4226560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8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1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65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3686" y="2440313"/>
            <a:ext cx="24391336" cy="2167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19" y="2567544"/>
            <a:ext cx="22943130" cy="2061449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3295" spc="83" baseline="0">
                <a:solidFill>
                  <a:schemeClr val="bg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736298"/>
            <a:ext cx="18288000" cy="1551710"/>
          </a:xfrm>
        </p:spPr>
        <p:txBody>
          <a:bodyPr>
            <a:normAutofit/>
          </a:bodyPr>
          <a:lstStyle>
            <a:lvl1pPr marL="0" indent="0" algn="ctr">
              <a:buNone/>
              <a:defRPr sz="1098"/>
            </a:lvl1pPr>
            <a:lvl2pPr marL="251048" indent="0" algn="ctr">
              <a:buNone/>
              <a:defRPr sz="1098"/>
            </a:lvl2pPr>
            <a:lvl3pPr marL="502097" indent="0" algn="ctr">
              <a:buNone/>
              <a:defRPr sz="1098"/>
            </a:lvl3pPr>
            <a:lvl4pPr marL="753146" indent="0" algn="ctr">
              <a:buNone/>
              <a:defRPr sz="1098"/>
            </a:lvl4pPr>
            <a:lvl5pPr marL="1004195" indent="0" algn="ctr">
              <a:buNone/>
              <a:defRPr sz="1098"/>
            </a:lvl5pPr>
            <a:lvl6pPr marL="1255243" indent="0" algn="ctr">
              <a:buNone/>
              <a:defRPr sz="1098"/>
            </a:lvl6pPr>
            <a:lvl7pPr marL="1506292" indent="0" algn="ctr">
              <a:buNone/>
              <a:defRPr sz="1098"/>
            </a:lvl7pPr>
            <a:lvl8pPr marL="1757340" indent="0" algn="ctr">
              <a:buNone/>
              <a:defRPr sz="1098"/>
            </a:lvl8pPr>
            <a:lvl9pPr marL="2008388" indent="0" algn="ctr">
              <a:buNone/>
              <a:defRPr sz="1098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/>
        </p:nvSpPr>
        <p:spPr>
          <a:xfrm>
            <a:off x="6096000" y="3680990"/>
            <a:ext cx="12192000" cy="244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989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115" y="223959"/>
            <a:ext cx="1809354" cy="11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1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90672"/>
            <a:ext cx="24384000" cy="36373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463985"/>
            <a:ext cx="24384000" cy="202668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2416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251048" indent="0">
              <a:buNone/>
              <a:defRPr sz="989">
                <a:solidFill>
                  <a:schemeClr val="tx1">
                    <a:tint val="75000"/>
                  </a:schemeClr>
                </a:solidFill>
              </a:defRPr>
            </a:lvl2pPr>
            <a:lvl3pPr marL="502097" indent="0">
              <a:buNone/>
              <a:defRPr sz="878">
                <a:solidFill>
                  <a:schemeClr val="tx1">
                    <a:tint val="75000"/>
                  </a:schemeClr>
                </a:solidFill>
              </a:defRPr>
            </a:lvl3pPr>
            <a:lvl4pPr marL="753146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4pPr>
            <a:lvl5pPr marL="1004195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5pPr>
            <a:lvl6pPr marL="1255243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6pPr>
            <a:lvl7pPr marL="1506292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7pPr>
            <a:lvl8pPr marL="1757340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8pPr>
            <a:lvl9pPr marL="2008388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2357314"/>
            <a:ext cx="24384000" cy="106669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549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867" y="4883401"/>
            <a:ext cx="15662274" cy="932948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8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435D4-19FA-4C91-8D27-AECC412F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13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85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8" y="208724"/>
            <a:ext cx="24377904" cy="1950718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5840" y="336801"/>
            <a:ext cx="19568160" cy="1788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5840" y="2384215"/>
            <a:ext cx="19568160" cy="4985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60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70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502097" rtl="0" eaLnBrk="1" latinLnBrk="0" hangingPunct="1">
        <a:lnSpc>
          <a:spcPct val="85000"/>
        </a:lnSpc>
        <a:spcBef>
          <a:spcPct val="0"/>
        </a:spcBef>
        <a:buNone/>
        <a:defRPr lang="en-US" sz="2416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00420" indent="-100420" algn="l" defTabSz="502097" rtl="0" eaLnBrk="1" latinLnBrk="0" hangingPunct="1">
        <a:lnSpc>
          <a:spcPct val="90000"/>
        </a:lnSpc>
        <a:spcBef>
          <a:spcPts val="659"/>
        </a:spcBef>
        <a:spcAft>
          <a:spcPts val="110"/>
        </a:spcAft>
        <a:buClr>
          <a:schemeClr val="accent1"/>
        </a:buClr>
        <a:buFont typeface="Wingdings" panose="05000000000000000000" pitchFamily="2" charset="2"/>
        <a:buChar char="§"/>
        <a:defRPr sz="120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225944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109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351468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989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476993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87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602517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87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705374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6pPr>
      <a:lvl7pPr marL="808166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7pPr>
      <a:lvl8pPr marL="894484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8pPr>
      <a:lvl9pPr marL="991785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1pPr>
      <a:lvl2pPr marL="251048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2pPr>
      <a:lvl3pPr marL="502097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3pPr>
      <a:lvl4pPr marL="753146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4pPr>
      <a:lvl5pPr marL="1004195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5pPr>
      <a:lvl6pPr marL="1255243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6pPr>
      <a:lvl7pPr marL="1506292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7pPr>
      <a:lvl8pPr marL="1757340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8pPr>
      <a:lvl9pPr marL="2008388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4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8583D10-FDA8-454E-98C4-801841FD2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2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BB2D7793-DE96-4886-ACD6-163BD84F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air to air (A2A) - dispatching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B2D7793-DE96-4886-ACD6-163BD84F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air to </a:t>
            </a:r>
            <a:r>
              <a:rPr lang="nl-BE" dirty="0" err="1"/>
              <a:t>ground</a:t>
            </a:r>
            <a:r>
              <a:rPr lang="nl-BE" dirty="0"/>
              <a:t> (A2G) - dispatching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6F0B7C7-CB00-47CF-8E5A-B4169ED04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" t="15849" r="31" b="45809"/>
          <a:stretch/>
        </p:blipFill>
        <p:spPr>
          <a:xfrm>
            <a:off x="0" y="1993977"/>
            <a:ext cx="24384000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3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B2D7793-DE96-4886-ACD6-163BD84F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A2G - </a:t>
            </a:r>
            <a:r>
              <a:rPr lang="nl-BE" dirty="0" err="1"/>
              <a:t>Patrol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6F0B7C7-CB00-47CF-8E5A-B4169ED04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" t="15849" r="31" b="45809"/>
          <a:stretch/>
        </p:blipFill>
        <p:spPr>
          <a:xfrm>
            <a:off x="0" y="1993977"/>
            <a:ext cx="24384000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B2D7793-DE96-4886-ACD6-163BD84F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A2G - </a:t>
            </a:r>
            <a:r>
              <a:rPr lang="nl-BE" dirty="0" err="1"/>
              <a:t>engage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6F0B7C7-CB00-47CF-8E5A-B4169ED04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" t="15849" r="31" b="45809"/>
          <a:stretch/>
        </p:blipFill>
        <p:spPr>
          <a:xfrm>
            <a:off x="0" y="1993977"/>
            <a:ext cx="24384000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3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ECCE7F8-D57F-4842-B84E-D2A6D73E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A2A - </a:t>
            </a:r>
            <a:r>
              <a:rPr lang="nl-BE" dirty="0" err="1"/>
              <a:t>patrol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10F3821-8656-4D4D-A5C5-27B6343D8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9AD157D-87E8-4DC3-86DB-F3EC78E1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A2A - </a:t>
            </a:r>
            <a:r>
              <a:rPr lang="nl-BE" dirty="0" err="1"/>
              <a:t>combat</a:t>
            </a:r>
            <a:r>
              <a:rPr lang="nl-BE" dirty="0"/>
              <a:t> air </a:t>
            </a:r>
            <a:r>
              <a:rPr lang="nl-BE" dirty="0" err="1"/>
              <a:t>patrol</a:t>
            </a:r>
            <a:r>
              <a:rPr lang="nl-BE" dirty="0"/>
              <a:t> (cap)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8C29EB8-25B8-4776-BCDD-CC34EF322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3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30015B-131D-47A3-841D-AC87B96A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A2A - </a:t>
            </a:r>
            <a:r>
              <a:rPr lang="nl-BE" dirty="0" err="1"/>
              <a:t>ground</a:t>
            </a:r>
            <a:r>
              <a:rPr lang="nl-BE" dirty="0"/>
              <a:t> control </a:t>
            </a:r>
            <a:r>
              <a:rPr lang="nl-BE" dirty="0" err="1"/>
              <a:t>intercept</a:t>
            </a:r>
            <a:r>
              <a:rPr lang="nl-BE" dirty="0"/>
              <a:t> (</a:t>
            </a:r>
            <a:r>
              <a:rPr lang="nl-BE" dirty="0" err="1"/>
              <a:t>gci</a:t>
            </a:r>
            <a:r>
              <a:rPr lang="nl-BE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E69DFC1-1A30-403C-8DED-5C297B7FC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19E79-EAD4-4050-94A9-F0EEBCA3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A2G - close air support (</a:t>
            </a:r>
            <a:r>
              <a:rPr lang="nl-BE" dirty="0" err="1"/>
              <a:t>cas</a:t>
            </a:r>
            <a:r>
              <a:rPr lang="nl-BE" dirty="0"/>
              <a:t>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D3AE6D6-3B66-47EE-84CB-A4F1AF2BD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CD688E-2989-4A7F-88A7-EA2BCE48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A2G - </a:t>
            </a:r>
            <a:r>
              <a:rPr lang="nl-BE" dirty="0" err="1"/>
              <a:t>battlefield</a:t>
            </a:r>
            <a:r>
              <a:rPr lang="nl-BE" dirty="0"/>
              <a:t> air </a:t>
            </a:r>
            <a:r>
              <a:rPr lang="nl-BE" dirty="0" err="1"/>
              <a:t>interdiction</a:t>
            </a:r>
            <a:r>
              <a:rPr lang="nl-BE" dirty="0"/>
              <a:t> (</a:t>
            </a:r>
            <a:r>
              <a:rPr lang="nl-BE" dirty="0" err="1"/>
              <a:t>bai</a:t>
            </a:r>
            <a:r>
              <a:rPr lang="nl-BE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18900EB-F24E-48B9-BB9D-2E00F9E7D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63" b="46751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099B99-4D10-4EAA-9C9E-1A5C35DF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</a:t>
            </a:r>
            <a:r>
              <a:rPr lang="nl-BE" dirty="0" err="1"/>
              <a:t>balancing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6EA7F1-631F-4497-9879-14953B468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82" y="1993977"/>
            <a:ext cx="24406181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62B4D7B-341A-49E8-9089-2AD7DB92B80E}"/>
              </a:ext>
            </a:extLst>
          </p:cNvPr>
          <p:cNvSpPr/>
          <p:nvPr/>
        </p:nvSpPr>
        <p:spPr>
          <a:xfrm>
            <a:off x="-7234" y="1993977"/>
            <a:ext cx="24391234" cy="613402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41000">
                <a:schemeClr val="bg1"/>
              </a:gs>
              <a:gs pos="81000">
                <a:schemeClr val="bg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9CD72E52-BCD2-4101-AC53-A925F2059F4C}"/>
              </a:ext>
            </a:extLst>
          </p:cNvPr>
          <p:cNvSpPr/>
          <p:nvPr/>
        </p:nvSpPr>
        <p:spPr>
          <a:xfrm>
            <a:off x="671874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9C3FB56-7A77-4D58-B3C1-2B2344A6B234}"/>
              </a:ext>
            </a:extLst>
          </p:cNvPr>
          <p:cNvSpPr/>
          <p:nvPr/>
        </p:nvSpPr>
        <p:spPr>
          <a:xfrm>
            <a:off x="16332046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A4D3895-ED40-4BAD-9C47-AF9CC0A60A1E}"/>
              </a:ext>
            </a:extLst>
          </p:cNvPr>
          <p:cNvSpPr/>
          <p:nvPr/>
        </p:nvSpPr>
        <p:spPr>
          <a:xfrm>
            <a:off x="671871" y="6044022"/>
            <a:ext cx="23040257" cy="990011"/>
          </a:xfrm>
          <a:prstGeom prst="rect">
            <a:avLst/>
          </a:prstGeom>
          <a:solidFill>
            <a:schemeClr val="accent1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8DF0B27-768A-4F0E-BB00-814F62052A88}"/>
              </a:ext>
            </a:extLst>
          </p:cNvPr>
          <p:cNvSpPr/>
          <p:nvPr/>
        </p:nvSpPr>
        <p:spPr>
          <a:xfrm>
            <a:off x="671872" y="2173982"/>
            <a:ext cx="7200080" cy="1710017"/>
          </a:xfrm>
          <a:prstGeom prst="rect">
            <a:avLst/>
          </a:prstGeom>
          <a:solidFill>
            <a:schemeClr val="bg2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FUNCTIONAL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B162619-1270-42DA-9E83-B9233A76A04C}"/>
              </a:ext>
            </a:extLst>
          </p:cNvPr>
          <p:cNvSpPr/>
          <p:nvPr/>
        </p:nvSpPr>
        <p:spPr>
          <a:xfrm>
            <a:off x="8591960" y="2173980"/>
            <a:ext cx="7200080" cy="1710018"/>
          </a:xfrm>
          <a:prstGeom prst="rect">
            <a:avLst/>
          </a:prstGeom>
          <a:solidFill>
            <a:schemeClr val="bg2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TASKING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CA7F490-C641-4E17-BED4-498E616ED80D}"/>
              </a:ext>
            </a:extLst>
          </p:cNvPr>
          <p:cNvSpPr/>
          <p:nvPr/>
        </p:nvSpPr>
        <p:spPr>
          <a:xfrm>
            <a:off x="16512048" y="2173979"/>
            <a:ext cx="7200080" cy="1710019"/>
          </a:xfrm>
          <a:prstGeom prst="rect">
            <a:avLst/>
          </a:prstGeom>
          <a:solidFill>
            <a:schemeClr val="bg2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AI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1766FAD-811A-4B06-B408-9917B421C0D7}"/>
              </a:ext>
            </a:extLst>
          </p:cNvPr>
          <p:cNvSpPr/>
          <p:nvPr/>
        </p:nvSpPr>
        <p:spPr>
          <a:xfrm>
            <a:off x="670514" y="4964011"/>
            <a:ext cx="23041614" cy="900010"/>
          </a:xfrm>
          <a:prstGeom prst="rect">
            <a:avLst/>
          </a:prstGeom>
          <a:solidFill>
            <a:schemeClr val="accent1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WRAPPER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C7E41F1F-057F-4067-A75D-04354F5F4E86}"/>
              </a:ext>
            </a:extLst>
          </p:cNvPr>
          <p:cNvSpPr/>
          <p:nvPr/>
        </p:nvSpPr>
        <p:spPr>
          <a:xfrm>
            <a:off x="671872" y="4064000"/>
            <a:ext cx="23040256" cy="720008"/>
          </a:xfrm>
          <a:prstGeom prst="rect">
            <a:avLst/>
          </a:prstGeom>
          <a:solidFill>
            <a:schemeClr val="bg2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CARGO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F5CB71-F5C0-4985-8647-39F5A514B045}"/>
              </a:ext>
            </a:extLst>
          </p:cNvPr>
          <p:cNvSpPr/>
          <p:nvPr/>
        </p:nvSpPr>
        <p:spPr>
          <a:xfrm>
            <a:off x="671872" y="7214035"/>
            <a:ext cx="23040255" cy="720008"/>
          </a:xfrm>
          <a:prstGeom prst="rect">
            <a:avLst/>
          </a:prstGeom>
          <a:solidFill>
            <a:schemeClr val="bg1">
              <a:alpha val="76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DCS WORLD API</a:t>
            </a:r>
          </a:p>
        </p:txBody>
      </p:sp>
    </p:spTree>
    <p:extLst>
      <p:ext uri="{BB962C8B-B14F-4D97-AF65-F5344CB8AC3E}">
        <p14:creationId xmlns:p14="http://schemas.microsoft.com/office/powerpoint/2010/main" val="280500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409D1-6DFE-404E-8E1E-7AB29601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large </a:t>
            </a:r>
            <a:r>
              <a:rPr lang="nl-BE" dirty="0" err="1"/>
              <a:t>formations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A60652D-E566-41B5-8CD0-AF45DF08F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39" b="24603"/>
          <a:stretch/>
        </p:blipFill>
        <p:spPr>
          <a:xfrm>
            <a:off x="0" y="1993901"/>
            <a:ext cx="24367756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90313C3-E8C7-4386-BA8B-2279DB010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00" y="1993978"/>
            <a:ext cx="24386600" cy="61712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- cargo dispatching </a:t>
            </a:r>
            <a:r>
              <a:rPr lang="nl-BE" sz="6000" dirty="0" err="1"/>
              <a:t>for</a:t>
            </a:r>
            <a:r>
              <a:rPr lang="nl-BE" dirty="0"/>
              <a:t> </a:t>
            </a:r>
            <a:r>
              <a:rPr lang="nl-BE" dirty="0" err="1"/>
              <a:t>apc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94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- cargo dispatching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8E494-43AF-4675-AF41-C38343EB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cargo dispatching </a:t>
            </a:r>
            <a:r>
              <a:rPr lang="nl-BE" sz="6000" dirty="0" err="1"/>
              <a:t>for</a:t>
            </a:r>
            <a:r>
              <a:rPr lang="nl-BE" dirty="0"/>
              <a:t> </a:t>
            </a:r>
            <a:r>
              <a:rPr lang="nl-BE" dirty="0" err="1"/>
              <a:t>helicopters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B86088-0622-4CF8-96B0-D341C8DB1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0008"/>
            <a:ext cx="24384000" cy="61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2FAB7-8077-43D5-87B9-35F8167A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cargo dispatching </a:t>
            </a:r>
            <a:r>
              <a:rPr lang="nl-BE" sz="6600" dirty="0" err="1"/>
              <a:t>for</a:t>
            </a:r>
            <a:r>
              <a:rPr lang="nl-BE" dirty="0"/>
              <a:t> </a:t>
            </a:r>
            <a:r>
              <a:rPr lang="nl-BE" dirty="0" err="1"/>
              <a:t>airplanes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1F5D1D-6502-45BC-868C-3455AAB3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8"/>
          <a:stretch/>
        </p:blipFill>
        <p:spPr>
          <a:xfrm>
            <a:off x="0" y="1993900"/>
            <a:ext cx="24425018" cy="61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D918DF-E66B-49F5-81AE-AA001439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C3F3FF-E47B-48B7-A18F-51E0302B8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05" b="19418"/>
          <a:stretch/>
        </p:blipFill>
        <p:spPr>
          <a:xfrm>
            <a:off x="-1" y="1993900"/>
            <a:ext cx="2438400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E3F2B-32A0-414D-A4E5-6733F598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carge</a:t>
            </a:r>
            <a:r>
              <a:rPr lang="nl-BE" dirty="0"/>
              <a:t> - </a:t>
            </a:r>
            <a:r>
              <a:rPr lang="nl-BE" dirty="0" err="1"/>
              <a:t>crates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E67B11-C423-470A-B842-20A070B75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81" b="-138"/>
          <a:stretch/>
        </p:blipFill>
        <p:spPr>
          <a:xfrm>
            <a:off x="0" y="1993900"/>
            <a:ext cx="24384000" cy="61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0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B869B-86BB-4E9D-9A85-D65617B5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 - </a:t>
            </a:r>
            <a:r>
              <a:rPr lang="nl-BE" dirty="0" err="1"/>
              <a:t>slingload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BA548FF-5D78-4053-A5BF-06CFDE702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77" b="46266"/>
          <a:stretch/>
        </p:blipFill>
        <p:spPr>
          <a:xfrm>
            <a:off x="0" y="1993900"/>
            <a:ext cx="24384000" cy="61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CD75C-A8B2-43B4-BBCE-064FD404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 - </a:t>
            </a:r>
            <a:r>
              <a:rPr lang="nl-BE" dirty="0" err="1"/>
              <a:t>groups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37AED0-E811-4DBC-BE51-1004F394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9" b="26236"/>
          <a:stretch/>
        </p:blipFill>
        <p:spPr>
          <a:xfrm>
            <a:off x="8399" y="1993900"/>
            <a:ext cx="24375601" cy="61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379AE-EBCC-4EFF-B0B1-8665ECC7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 - units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664498-6B45-413A-93E8-AADB7964C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8" b="50000"/>
          <a:stretch/>
        </p:blipFill>
        <p:spPr>
          <a:xfrm>
            <a:off x="-9090" y="1993900"/>
            <a:ext cx="2439309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62B4D7B-341A-49E8-9089-2AD7DB92B80E}"/>
              </a:ext>
            </a:extLst>
          </p:cNvPr>
          <p:cNvSpPr/>
          <p:nvPr/>
        </p:nvSpPr>
        <p:spPr>
          <a:xfrm>
            <a:off x="-7234" y="1993977"/>
            <a:ext cx="24391234" cy="613402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41000">
                <a:schemeClr val="bg1"/>
              </a:gs>
              <a:gs pos="81000">
                <a:schemeClr val="bg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9CD72E52-BCD2-4101-AC53-A925F2059F4C}"/>
              </a:ext>
            </a:extLst>
          </p:cNvPr>
          <p:cNvSpPr/>
          <p:nvPr/>
        </p:nvSpPr>
        <p:spPr>
          <a:xfrm>
            <a:off x="671874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9C3FB56-7A77-4D58-B3C1-2B2344A6B234}"/>
              </a:ext>
            </a:extLst>
          </p:cNvPr>
          <p:cNvSpPr/>
          <p:nvPr/>
        </p:nvSpPr>
        <p:spPr>
          <a:xfrm>
            <a:off x="16332046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A4D3895-ED40-4BAD-9C47-AF9CC0A60A1E}"/>
              </a:ext>
            </a:extLst>
          </p:cNvPr>
          <p:cNvSpPr/>
          <p:nvPr/>
        </p:nvSpPr>
        <p:spPr>
          <a:xfrm>
            <a:off x="671871" y="6044022"/>
            <a:ext cx="23040257" cy="990011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B162619-1270-42DA-9E83-B9233A76A04C}"/>
              </a:ext>
            </a:extLst>
          </p:cNvPr>
          <p:cNvSpPr/>
          <p:nvPr/>
        </p:nvSpPr>
        <p:spPr>
          <a:xfrm>
            <a:off x="8591960" y="2173980"/>
            <a:ext cx="7200080" cy="171001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TASKING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CA7F490-C641-4E17-BED4-498E616ED80D}"/>
              </a:ext>
            </a:extLst>
          </p:cNvPr>
          <p:cNvSpPr/>
          <p:nvPr/>
        </p:nvSpPr>
        <p:spPr>
          <a:xfrm>
            <a:off x="16512048" y="2173979"/>
            <a:ext cx="7200080" cy="1710019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AI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1766FAD-811A-4B06-B408-9917B421C0D7}"/>
              </a:ext>
            </a:extLst>
          </p:cNvPr>
          <p:cNvSpPr/>
          <p:nvPr/>
        </p:nvSpPr>
        <p:spPr>
          <a:xfrm>
            <a:off x="670514" y="4964011"/>
            <a:ext cx="23041614" cy="900010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WRAPPER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C7E41F1F-057F-4067-A75D-04354F5F4E86}"/>
              </a:ext>
            </a:extLst>
          </p:cNvPr>
          <p:cNvSpPr/>
          <p:nvPr/>
        </p:nvSpPr>
        <p:spPr>
          <a:xfrm>
            <a:off x="671872" y="4064000"/>
            <a:ext cx="23040256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CARGO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F5CB71-F5C0-4985-8647-39F5A514B045}"/>
              </a:ext>
            </a:extLst>
          </p:cNvPr>
          <p:cNvSpPr/>
          <p:nvPr/>
        </p:nvSpPr>
        <p:spPr>
          <a:xfrm>
            <a:off x="671872" y="7214035"/>
            <a:ext cx="23040255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DCS WORLD API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3D8FDA9-04D9-44BA-9652-7C0A3749AC3F}"/>
              </a:ext>
            </a:extLst>
          </p:cNvPr>
          <p:cNvSpPr/>
          <p:nvPr/>
        </p:nvSpPr>
        <p:spPr>
          <a:xfrm>
            <a:off x="671872" y="2173982"/>
            <a:ext cx="7200080" cy="1710017"/>
          </a:xfrm>
          <a:prstGeom prst="rect">
            <a:avLst/>
          </a:prstGeom>
          <a:solidFill>
            <a:schemeClr val="bg2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92952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C6DE670-288A-4C5C-BF2C-BC1F2B52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base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753943-8DCA-4CD8-9826-78CD5E54C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20828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4358FD7-3A37-4042-91DA-A68F6C83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database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7B75B36-A767-4BB7-88DF-4BF81D306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" t="34232" r="21" b="27982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5BCB31-4D09-4BBA-BAC2-DCB4C2B9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event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8C74944-3940-4070-B6FF-360FE84A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52067A-30F5-4A8A-803C-00D85337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</p:spTree>
    <p:extLst>
      <p:ext uri="{BB962C8B-B14F-4D97-AF65-F5344CB8AC3E}">
        <p14:creationId xmlns:p14="http://schemas.microsoft.com/office/powerpoint/2010/main" val="7339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29869FC-1F1E-47D9-A781-9740A1A5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goal</a:t>
            </a:r>
          </a:p>
        </p:txBody>
      </p:sp>
    </p:spTree>
    <p:extLst>
      <p:ext uri="{BB962C8B-B14F-4D97-AF65-F5344CB8AC3E}">
        <p14:creationId xmlns:p14="http://schemas.microsoft.com/office/powerpoint/2010/main" val="402662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F698C-07B3-452C-9B28-8D6165EF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menu</a:t>
            </a:r>
          </a:p>
        </p:txBody>
      </p:sp>
    </p:spTree>
    <p:extLst>
      <p:ext uri="{BB962C8B-B14F-4D97-AF65-F5344CB8AC3E}">
        <p14:creationId xmlns:p14="http://schemas.microsoft.com/office/powerpoint/2010/main" val="213469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29311-5B88-4E7B-9191-2DBE92B5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message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A8AB28C-3509-4C7A-AA29-D3E363025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17" b="28542"/>
          <a:stretch/>
        </p:blipFill>
        <p:spPr>
          <a:xfrm>
            <a:off x="0" y="1993901"/>
            <a:ext cx="24348712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6CC998A-A09B-4A9E-8E14-8DA75C33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coordinate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F3FA35-1BE6-45DD-AA31-A2AFA5465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39" b="32365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32109A7-6D77-49C8-86C6-6885AC8A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radio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5ACE189-F1F0-453A-8DDA-454BFF2CB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" t="23790" r="-35" b="29140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F41DC-62DD-4972-B067-489375D7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report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043A7DA-54D5-4735-BD5E-F3509E9C6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3" b="76319"/>
          <a:stretch/>
        </p:blipFill>
        <p:spPr>
          <a:xfrm>
            <a:off x="0" y="2034969"/>
            <a:ext cx="24384000" cy="60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62B4D7B-341A-49E8-9089-2AD7DB92B80E}"/>
              </a:ext>
            </a:extLst>
          </p:cNvPr>
          <p:cNvSpPr/>
          <p:nvPr/>
        </p:nvSpPr>
        <p:spPr>
          <a:xfrm>
            <a:off x="-7234" y="1993977"/>
            <a:ext cx="24391234" cy="613402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41000">
                <a:schemeClr val="bg1"/>
              </a:gs>
              <a:gs pos="81000">
                <a:schemeClr val="bg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9CD72E52-BCD2-4101-AC53-A925F2059F4C}"/>
              </a:ext>
            </a:extLst>
          </p:cNvPr>
          <p:cNvSpPr/>
          <p:nvPr/>
        </p:nvSpPr>
        <p:spPr>
          <a:xfrm>
            <a:off x="671874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9C3FB56-7A77-4D58-B3C1-2B2344A6B234}"/>
              </a:ext>
            </a:extLst>
          </p:cNvPr>
          <p:cNvSpPr/>
          <p:nvPr/>
        </p:nvSpPr>
        <p:spPr>
          <a:xfrm>
            <a:off x="16332046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A4D3895-ED40-4BAD-9C47-AF9CC0A60A1E}"/>
              </a:ext>
            </a:extLst>
          </p:cNvPr>
          <p:cNvSpPr/>
          <p:nvPr/>
        </p:nvSpPr>
        <p:spPr>
          <a:xfrm>
            <a:off x="671871" y="6044022"/>
            <a:ext cx="23040257" cy="990011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8DF0B27-768A-4F0E-BB00-814F62052A88}"/>
              </a:ext>
            </a:extLst>
          </p:cNvPr>
          <p:cNvSpPr/>
          <p:nvPr/>
        </p:nvSpPr>
        <p:spPr>
          <a:xfrm>
            <a:off x="671872" y="2173982"/>
            <a:ext cx="7200080" cy="1710017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FUNCTIONAL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CA7F490-C641-4E17-BED4-498E616ED80D}"/>
              </a:ext>
            </a:extLst>
          </p:cNvPr>
          <p:cNvSpPr/>
          <p:nvPr/>
        </p:nvSpPr>
        <p:spPr>
          <a:xfrm>
            <a:off x="16512048" y="2173979"/>
            <a:ext cx="7200080" cy="1710019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AI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1766FAD-811A-4B06-B408-9917B421C0D7}"/>
              </a:ext>
            </a:extLst>
          </p:cNvPr>
          <p:cNvSpPr/>
          <p:nvPr/>
        </p:nvSpPr>
        <p:spPr>
          <a:xfrm>
            <a:off x="670514" y="4964011"/>
            <a:ext cx="23041614" cy="900010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WRAPPER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C7E41F1F-057F-4067-A75D-04354F5F4E86}"/>
              </a:ext>
            </a:extLst>
          </p:cNvPr>
          <p:cNvSpPr/>
          <p:nvPr/>
        </p:nvSpPr>
        <p:spPr>
          <a:xfrm>
            <a:off x="671872" y="4064000"/>
            <a:ext cx="23040256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CARGO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F5CB71-F5C0-4985-8647-39F5A514B045}"/>
              </a:ext>
            </a:extLst>
          </p:cNvPr>
          <p:cNvSpPr/>
          <p:nvPr/>
        </p:nvSpPr>
        <p:spPr>
          <a:xfrm>
            <a:off x="671872" y="7214035"/>
            <a:ext cx="23040255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DCS WORLD API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04DF0456-9DBC-467F-A244-C54F9AB3714F}"/>
              </a:ext>
            </a:extLst>
          </p:cNvPr>
          <p:cNvSpPr/>
          <p:nvPr/>
        </p:nvSpPr>
        <p:spPr>
          <a:xfrm>
            <a:off x="8591960" y="2173980"/>
            <a:ext cx="7200080" cy="1710018"/>
          </a:xfrm>
          <a:prstGeom prst="rect">
            <a:avLst/>
          </a:prstGeom>
          <a:solidFill>
            <a:schemeClr val="bg2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TASKING</a:t>
            </a:r>
          </a:p>
        </p:txBody>
      </p:sp>
    </p:spTree>
    <p:extLst>
      <p:ext uri="{BB962C8B-B14F-4D97-AF65-F5344CB8AC3E}">
        <p14:creationId xmlns:p14="http://schemas.microsoft.com/office/powerpoint/2010/main" val="2149808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35123-0FFA-46CC-8AEE-DF7B7423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schedule</a:t>
            </a:r>
            <a:r>
              <a:rPr lang="nl-BE" dirty="0"/>
              <a:t> </a:t>
            </a:r>
            <a:r>
              <a:rPr lang="nl-BE" dirty="0" err="1"/>
              <a:t>dispatcher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B0C269-86F5-4A22-B508-AC6C7E6C2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4" b="42303"/>
          <a:stretch/>
        </p:blipFill>
        <p:spPr>
          <a:xfrm>
            <a:off x="0" y="1993900"/>
            <a:ext cx="24384000" cy="6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2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E13C31-371F-4493-A4CF-1095156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scheduler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746489F-6616-4482-91B7-47FF2B3D0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4" b="42303"/>
          <a:stretch/>
        </p:blipFill>
        <p:spPr>
          <a:xfrm>
            <a:off x="0" y="1993900"/>
            <a:ext cx="24384000" cy="61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2B67A-7633-44BE-884E-1B91F457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sets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CAC4EFA-ED32-4713-8C3A-AE3F5AD2A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99" b="23547"/>
          <a:stretch/>
        </p:blipFill>
        <p:spPr>
          <a:xfrm>
            <a:off x="0" y="1993901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CF65A-201E-42FD-9036-B57A84A9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settings</a:t>
            </a:r>
            <a:endParaRPr lang="nl-BE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B9ACF543-5714-4D24-84F4-101A357B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2" b="14719"/>
          <a:stretch/>
        </p:blipFill>
        <p:spPr>
          <a:xfrm>
            <a:off x="11420" y="1993901"/>
            <a:ext cx="2437258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F55AAC6-C06F-49A2-A5BD-89359061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spawn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703326-DC4C-471E-B7FE-DEA90A920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99" b="24584"/>
          <a:stretch/>
        </p:blipFill>
        <p:spPr>
          <a:xfrm>
            <a:off x="0" y="1993900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CD32204-8F87-4752-808E-FE997CD1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spawnstatic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1B3BD77-686A-4E9B-861F-76C2FB281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" t="17629" r="130" b="44637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BAB79-66BF-4AEE-98F5-DF3F9943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spot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82B7B77-B0E2-4243-B63E-285663E2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06" b="42651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A5350-F148-4039-97F8-18BBAA4B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userflag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5C578C4-80DC-4DFE-8302-48F546399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" t="19374" r="-134" b="47084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3E50E-1778-400F-9677-45F4AD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usersound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82E2BF9-F9D4-4295-AFA0-3C29FABEA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9" t="46578" r="26854" b="37269"/>
          <a:stretch/>
        </p:blipFill>
        <p:spPr>
          <a:xfrm>
            <a:off x="1" y="1993901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34325B8-72BB-4AB4-8F7D-AB7D3FA2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velocity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928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62B4D7B-341A-49E8-9089-2AD7DB92B80E}"/>
              </a:ext>
            </a:extLst>
          </p:cNvPr>
          <p:cNvSpPr/>
          <p:nvPr/>
        </p:nvSpPr>
        <p:spPr>
          <a:xfrm>
            <a:off x="-7234" y="1993977"/>
            <a:ext cx="24391234" cy="613402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41000">
                <a:schemeClr val="bg1"/>
              </a:gs>
              <a:gs pos="81000">
                <a:schemeClr val="bg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9CD72E52-BCD2-4101-AC53-A925F2059F4C}"/>
              </a:ext>
            </a:extLst>
          </p:cNvPr>
          <p:cNvSpPr/>
          <p:nvPr/>
        </p:nvSpPr>
        <p:spPr>
          <a:xfrm>
            <a:off x="671874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9C3FB56-7A77-4D58-B3C1-2B2344A6B234}"/>
              </a:ext>
            </a:extLst>
          </p:cNvPr>
          <p:cNvSpPr/>
          <p:nvPr/>
        </p:nvSpPr>
        <p:spPr>
          <a:xfrm>
            <a:off x="16332046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A4D3895-ED40-4BAD-9C47-AF9CC0A60A1E}"/>
              </a:ext>
            </a:extLst>
          </p:cNvPr>
          <p:cNvSpPr/>
          <p:nvPr/>
        </p:nvSpPr>
        <p:spPr>
          <a:xfrm>
            <a:off x="671871" y="6044022"/>
            <a:ext cx="23040257" cy="990011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8DF0B27-768A-4F0E-BB00-814F62052A88}"/>
              </a:ext>
            </a:extLst>
          </p:cNvPr>
          <p:cNvSpPr/>
          <p:nvPr/>
        </p:nvSpPr>
        <p:spPr>
          <a:xfrm>
            <a:off x="671872" y="2173982"/>
            <a:ext cx="7200080" cy="1710017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FUNCTIONAL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B162619-1270-42DA-9E83-B9233A76A04C}"/>
              </a:ext>
            </a:extLst>
          </p:cNvPr>
          <p:cNvSpPr/>
          <p:nvPr/>
        </p:nvSpPr>
        <p:spPr>
          <a:xfrm>
            <a:off x="8591960" y="2173980"/>
            <a:ext cx="7200080" cy="171001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TASKING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1766FAD-811A-4B06-B408-9917B421C0D7}"/>
              </a:ext>
            </a:extLst>
          </p:cNvPr>
          <p:cNvSpPr/>
          <p:nvPr/>
        </p:nvSpPr>
        <p:spPr>
          <a:xfrm>
            <a:off x="670514" y="4964011"/>
            <a:ext cx="23041614" cy="900010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WRAPPER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C7E41F1F-057F-4067-A75D-04354F5F4E86}"/>
              </a:ext>
            </a:extLst>
          </p:cNvPr>
          <p:cNvSpPr/>
          <p:nvPr/>
        </p:nvSpPr>
        <p:spPr>
          <a:xfrm>
            <a:off x="671872" y="4064000"/>
            <a:ext cx="23040256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CARGO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F5CB71-F5C0-4985-8647-39F5A514B045}"/>
              </a:ext>
            </a:extLst>
          </p:cNvPr>
          <p:cNvSpPr/>
          <p:nvPr/>
        </p:nvSpPr>
        <p:spPr>
          <a:xfrm>
            <a:off x="671872" y="7214035"/>
            <a:ext cx="23040255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DCS WORLD API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FF413A9-B8EB-4815-AADC-0F01514AF110}"/>
              </a:ext>
            </a:extLst>
          </p:cNvPr>
          <p:cNvSpPr/>
          <p:nvPr/>
        </p:nvSpPr>
        <p:spPr>
          <a:xfrm>
            <a:off x="16512048" y="2173979"/>
            <a:ext cx="7200080" cy="1710019"/>
          </a:xfrm>
          <a:prstGeom prst="rect">
            <a:avLst/>
          </a:prstGeom>
          <a:solidFill>
            <a:schemeClr val="bg2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953039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614D9-4543-4C23-9B7E-81F20D8E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zones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A167427-97D0-4183-BDAE-91BACBC01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14" b="46628"/>
          <a:stretch/>
        </p:blipFill>
        <p:spPr>
          <a:xfrm>
            <a:off x="0" y="1993900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34275E-6E76-4835-B06A-8C3B9D95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atc</a:t>
            </a:r>
            <a:r>
              <a:rPr lang="nl-BE" dirty="0"/>
              <a:t> </a:t>
            </a:r>
            <a:r>
              <a:rPr lang="nl-BE" dirty="0" err="1"/>
              <a:t>ground</a:t>
            </a:r>
            <a:r>
              <a:rPr lang="nl-BE" dirty="0"/>
              <a:t> operations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185A600-D34D-41FC-8C6F-58ECC7A6C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"/>
          <a:stretch/>
        </p:blipFill>
        <p:spPr>
          <a:xfrm>
            <a:off x="0" y="1993977"/>
            <a:ext cx="24384000" cy="6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CD07A-6AA3-4E6F-BEF3-3F0E7356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cleanup</a:t>
            </a:r>
            <a:r>
              <a:rPr lang="nl-BE" dirty="0"/>
              <a:t> </a:t>
            </a:r>
            <a:r>
              <a:rPr lang="nl-BE" dirty="0" err="1"/>
              <a:t>airbases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B60AA0-1DC9-406C-AA9D-965464B2B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93901"/>
            <a:ext cx="24417699" cy="61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0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D953-8D8F-434D-850D-5B2EB906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designation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585FB85-4967-4B38-86F4-DC91E51C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/>
          <a:stretch/>
        </p:blipFill>
        <p:spPr>
          <a:xfrm>
            <a:off x="0" y="1993901"/>
            <a:ext cx="24364806" cy="61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85BA8-EDE1-4B30-8608-A19E0E1F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2FA8571-CCD6-4C0A-B989-0120F5E5F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5" b="44505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2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C728A-5FBD-40EF-AD76-935CD6FF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escorting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4E293A-7F16-4F40-BF92-8ED7B8BB5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3" b="35133"/>
          <a:stretch/>
        </p:blipFill>
        <p:spPr>
          <a:xfrm>
            <a:off x="0" y="1993900"/>
            <a:ext cx="24384000" cy="61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6A74C-6173-4FAC-98CC-54885850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missile</a:t>
            </a:r>
            <a:r>
              <a:rPr lang="nl-BE" dirty="0"/>
              <a:t> trainer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81B40-D0C4-4507-865B-B74AB31C4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89" b="27529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2C288-4A5C-4C21-99D6-688509C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artillery</a:t>
            </a:r>
            <a:endParaRPr lang="nl-BE" dirty="0"/>
          </a:p>
        </p:txBody>
      </p:sp>
      <p:pic>
        <p:nvPicPr>
          <p:cNvPr id="3" name="Picture 3" descr="\\BRLNFS01.eu1.attww.local\Profiles$\a0361447\AppData\Desktop\Big-Gun-Firing-1024x681.jpg">
            <a:extLst>
              <a:ext uri="{FF2B5EF4-FFF2-40B4-BE49-F238E27FC236}">
                <a16:creationId xmlns:a16="http://schemas.microsoft.com/office/drawing/2014/main" id="{C10F41C9-44D8-4A81-B92F-369CBA5FC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28161" r="15" b="34017"/>
          <a:stretch/>
        </p:blipFill>
        <p:spPr bwMode="auto">
          <a:xfrm>
            <a:off x="-3668" y="1993899"/>
            <a:ext cx="24387668" cy="61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86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85A7B-236F-46A4-9092-33039631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pseudo </a:t>
            </a:r>
            <a:r>
              <a:rPr lang="nl-BE" dirty="0" err="1"/>
              <a:t>atc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73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7C9CE-4CBE-4505-9729-F1658ABA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range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E2197D34-5EB2-4F92-A7ED-8729E3242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0" b="27075"/>
          <a:stretch/>
        </p:blipFill>
        <p:spPr>
          <a:xfrm>
            <a:off x="0" y="1993899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62B4D7B-341A-49E8-9089-2AD7DB92B80E}"/>
              </a:ext>
            </a:extLst>
          </p:cNvPr>
          <p:cNvSpPr/>
          <p:nvPr/>
        </p:nvSpPr>
        <p:spPr>
          <a:xfrm>
            <a:off x="-7234" y="1993977"/>
            <a:ext cx="24391234" cy="613402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41000">
                <a:schemeClr val="bg1"/>
              </a:gs>
              <a:gs pos="81000">
                <a:schemeClr val="bg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9CD72E52-BCD2-4101-AC53-A925F2059F4C}"/>
              </a:ext>
            </a:extLst>
          </p:cNvPr>
          <p:cNvSpPr/>
          <p:nvPr/>
        </p:nvSpPr>
        <p:spPr>
          <a:xfrm>
            <a:off x="671874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9C3FB56-7A77-4D58-B3C1-2B2344A6B234}"/>
              </a:ext>
            </a:extLst>
          </p:cNvPr>
          <p:cNvSpPr/>
          <p:nvPr/>
        </p:nvSpPr>
        <p:spPr>
          <a:xfrm>
            <a:off x="16332046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A4D3895-ED40-4BAD-9C47-AF9CC0A60A1E}"/>
              </a:ext>
            </a:extLst>
          </p:cNvPr>
          <p:cNvSpPr/>
          <p:nvPr/>
        </p:nvSpPr>
        <p:spPr>
          <a:xfrm>
            <a:off x="671871" y="6044022"/>
            <a:ext cx="23040257" cy="990011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8DF0B27-768A-4F0E-BB00-814F62052A88}"/>
              </a:ext>
            </a:extLst>
          </p:cNvPr>
          <p:cNvSpPr/>
          <p:nvPr/>
        </p:nvSpPr>
        <p:spPr>
          <a:xfrm>
            <a:off x="671872" y="2173982"/>
            <a:ext cx="7200080" cy="1710017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FUNCTIONAL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B162619-1270-42DA-9E83-B9233A76A04C}"/>
              </a:ext>
            </a:extLst>
          </p:cNvPr>
          <p:cNvSpPr/>
          <p:nvPr/>
        </p:nvSpPr>
        <p:spPr>
          <a:xfrm>
            <a:off x="8591960" y="2173980"/>
            <a:ext cx="7200080" cy="171001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TASKING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CA7F490-C641-4E17-BED4-498E616ED80D}"/>
              </a:ext>
            </a:extLst>
          </p:cNvPr>
          <p:cNvSpPr/>
          <p:nvPr/>
        </p:nvSpPr>
        <p:spPr>
          <a:xfrm>
            <a:off x="16512048" y="2173979"/>
            <a:ext cx="7200080" cy="1710019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AI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1766FAD-811A-4B06-B408-9917B421C0D7}"/>
              </a:ext>
            </a:extLst>
          </p:cNvPr>
          <p:cNvSpPr/>
          <p:nvPr/>
        </p:nvSpPr>
        <p:spPr>
          <a:xfrm>
            <a:off x="670514" y="4964011"/>
            <a:ext cx="23041614" cy="900010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WRAPPER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F5CB71-F5C0-4985-8647-39F5A514B045}"/>
              </a:ext>
            </a:extLst>
          </p:cNvPr>
          <p:cNvSpPr/>
          <p:nvPr/>
        </p:nvSpPr>
        <p:spPr>
          <a:xfrm>
            <a:off x="671872" y="7214035"/>
            <a:ext cx="23040255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DCS WORLD API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0DFF049-5E20-4A58-AF75-BD6FA7991C3D}"/>
              </a:ext>
            </a:extLst>
          </p:cNvPr>
          <p:cNvSpPr/>
          <p:nvPr/>
        </p:nvSpPr>
        <p:spPr>
          <a:xfrm>
            <a:off x="671872" y="4064000"/>
            <a:ext cx="23040256" cy="720008"/>
          </a:xfrm>
          <a:prstGeom prst="rect">
            <a:avLst/>
          </a:prstGeom>
          <a:solidFill>
            <a:schemeClr val="bg2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40244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B17B9-2205-40E6-BAF5-4FB7D405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air traffic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4A70F7B-0B56-4AE8-A392-D82633A49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" t="37771" r="-140" b="17444"/>
          <a:stretch/>
        </p:blipFill>
        <p:spPr>
          <a:xfrm>
            <a:off x="34016" y="1993900"/>
            <a:ext cx="24349983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8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B17B9-2205-40E6-BAF5-4FB7D405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warehouse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C64FA95-6D35-43F3-8146-E3D3AC47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17" b="41010"/>
          <a:stretch/>
        </p:blipFill>
        <p:spPr>
          <a:xfrm>
            <a:off x="0" y="1993976"/>
            <a:ext cx="24391236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3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40808-A11D-49BB-B880-AE8B8322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A9A9B9-E415-43BF-A2C6-D9A06ED95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2250" b="29125"/>
          <a:stretch/>
        </p:blipFill>
        <p:spPr>
          <a:xfrm>
            <a:off x="0" y="1993900"/>
            <a:ext cx="24384000" cy="61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9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9A109-3E3F-4FFA-823A-9129D92A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sead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CA982F3-4BF8-4619-9B14-7C9C42C4D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1" b="54661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EC047-CE1B-4651-AFC5-BEBE9780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suppression</a:t>
            </a:r>
            <a:endParaRPr lang="nl-BE" dirty="0"/>
          </a:p>
        </p:txBody>
      </p:sp>
      <p:pic>
        <p:nvPicPr>
          <p:cNvPr id="3" name="Picture 2" descr="D:\linux\shared\SUPPRESSION\SUPPRESSION.jpg">
            <a:extLst>
              <a:ext uri="{FF2B5EF4-FFF2-40B4-BE49-F238E27FC236}">
                <a16:creationId xmlns:a16="http://schemas.microsoft.com/office/drawing/2014/main" id="{5DA95BE9-099D-4D4D-AEA5-93140EF7C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49582"/>
          <a:stretch/>
        </p:blipFill>
        <p:spPr bwMode="auto">
          <a:xfrm>
            <a:off x="-6843" y="1993900"/>
            <a:ext cx="24390843" cy="61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8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AC72E-7338-438E-9136-43F1923D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capture</a:t>
            </a:r>
            <a:r>
              <a:rPr lang="nl-BE" dirty="0"/>
              <a:t> zones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4089A8-8DF3-45CD-A482-8F4AEF4D2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7F469-6159-46BE-9821-DC9B25D9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mission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7A99924-B7FF-42CC-8F62-52EF35C4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2" b="28307"/>
          <a:stretch/>
        </p:blipFill>
        <p:spPr>
          <a:xfrm>
            <a:off x="0" y="1993900"/>
            <a:ext cx="24384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92741-E6C8-4462-AA08-D4A0C046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command</a:t>
            </a:r>
            <a:r>
              <a:rPr lang="nl-BE" dirty="0"/>
              <a:t> center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8897FA5-DA02-4BCD-A539-E6285EA1A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90" b="29576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0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E18FF-D36E-4DF4-A979-01A62257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- </a:t>
            </a:r>
            <a:r>
              <a:rPr lang="nl-BE" dirty="0" err="1"/>
              <a:t>detection</a:t>
            </a:r>
            <a:r>
              <a:rPr lang="nl-BE" dirty="0"/>
              <a:t> manager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C6B6812-D2C8-41D8-8898-729471FD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2" t="33010" r="62" b="29199"/>
          <a:stretch/>
        </p:blipFill>
        <p:spPr>
          <a:xfrm>
            <a:off x="-15132" y="1993900"/>
            <a:ext cx="24399132" cy="61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891F6-7FC4-42F1-8733-8D676823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- A2A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4A064ED-DAB0-4B71-A3DD-ED73978F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" t="26123" r="-109" b="37520"/>
          <a:stretch/>
        </p:blipFill>
        <p:spPr>
          <a:xfrm>
            <a:off x="0" y="1993900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62B4D7B-341A-49E8-9089-2AD7DB92B80E}"/>
              </a:ext>
            </a:extLst>
          </p:cNvPr>
          <p:cNvSpPr/>
          <p:nvPr/>
        </p:nvSpPr>
        <p:spPr>
          <a:xfrm>
            <a:off x="-7234" y="1993977"/>
            <a:ext cx="24391234" cy="613402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41000">
                <a:schemeClr val="bg1"/>
              </a:gs>
              <a:gs pos="81000">
                <a:schemeClr val="bg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9CD72E52-BCD2-4101-AC53-A925F2059F4C}"/>
              </a:ext>
            </a:extLst>
          </p:cNvPr>
          <p:cNvSpPr/>
          <p:nvPr/>
        </p:nvSpPr>
        <p:spPr>
          <a:xfrm>
            <a:off x="671874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9C3FB56-7A77-4D58-B3C1-2B2344A6B234}"/>
              </a:ext>
            </a:extLst>
          </p:cNvPr>
          <p:cNvSpPr/>
          <p:nvPr/>
        </p:nvSpPr>
        <p:spPr>
          <a:xfrm>
            <a:off x="16332046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A4D3895-ED40-4BAD-9C47-AF9CC0A60A1E}"/>
              </a:ext>
            </a:extLst>
          </p:cNvPr>
          <p:cNvSpPr/>
          <p:nvPr/>
        </p:nvSpPr>
        <p:spPr>
          <a:xfrm>
            <a:off x="671871" y="6044022"/>
            <a:ext cx="23040257" cy="990011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8DF0B27-768A-4F0E-BB00-814F62052A88}"/>
              </a:ext>
            </a:extLst>
          </p:cNvPr>
          <p:cNvSpPr/>
          <p:nvPr/>
        </p:nvSpPr>
        <p:spPr>
          <a:xfrm>
            <a:off x="671872" y="2173982"/>
            <a:ext cx="7200080" cy="1710017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FUNCTIONAL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B162619-1270-42DA-9E83-B9233A76A04C}"/>
              </a:ext>
            </a:extLst>
          </p:cNvPr>
          <p:cNvSpPr/>
          <p:nvPr/>
        </p:nvSpPr>
        <p:spPr>
          <a:xfrm>
            <a:off x="8591960" y="2173980"/>
            <a:ext cx="7200080" cy="171001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TASKING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CA7F490-C641-4E17-BED4-498E616ED80D}"/>
              </a:ext>
            </a:extLst>
          </p:cNvPr>
          <p:cNvSpPr/>
          <p:nvPr/>
        </p:nvSpPr>
        <p:spPr>
          <a:xfrm>
            <a:off x="16512048" y="2173979"/>
            <a:ext cx="7200080" cy="1710019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AI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C7E41F1F-057F-4067-A75D-04354F5F4E86}"/>
              </a:ext>
            </a:extLst>
          </p:cNvPr>
          <p:cNvSpPr/>
          <p:nvPr/>
        </p:nvSpPr>
        <p:spPr>
          <a:xfrm>
            <a:off x="671872" y="4064000"/>
            <a:ext cx="23040256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CARGO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F5CB71-F5C0-4985-8647-39F5A514B045}"/>
              </a:ext>
            </a:extLst>
          </p:cNvPr>
          <p:cNvSpPr/>
          <p:nvPr/>
        </p:nvSpPr>
        <p:spPr>
          <a:xfrm>
            <a:off x="671872" y="7214035"/>
            <a:ext cx="23040255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DCS WORLD API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9F0BF65E-9D3D-4098-8F86-09867F293B47}"/>
              </a:ext>
            </a:extLst>
          </p:cNvPr>
          <p:cNvSpPr/>
          <p:nvPr/>
        </p:nvSpPr>
        <p:spPr>
          <a:xfrm>
            <a:off x="670514" y="4964011"/>
            <a:ext cx="23041614" cy="900010"/>
          </a:xfrm>
          <a:prstGeom prst="rect">
            <a:avLst/>
          </a:prstGeom>
          <a:solidFill>
            <a:schemeClr val="accent1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WRAPPER</a:t>
            </a:r>
          </a:p>
        </p:txBody>
      </p:sp>
    </p:spTree>
    <p:extLst>
      <p:ext uri="{BB962C8B-B14F-4D97-AF65-F5344CB8AC3E}">
        <p14:creationId xmlns:p14="http://schemas.microsoft.com/office/powerpoint/2010/main" val="32203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F54C8-C8DF-4B2D-A42B-DECBD690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A2G </a:t>
            </a:r>
            <a:r>
              <a:rPr lang="nl-BE" dirty="0" err="1"/>
              <a:t>dispatcher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DC9EDB-9313-4027-999F-FF52BC636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59" b="22542"/>
          <a:stretch/>
        </p:blipFill>
        <p:spPr>
          <a:xfrm>
            <a:off x="0" y="1993900"/>
            <a:ext cx="24384000" cy="61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2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664A3-A3FD-4465-9C46-2B8745AD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 </a:t>
            </a:r>
            <a:r>
              <a:rPr lang="nl-BE" dirty="0" err="1"/>
              <a:t>csar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C2830F9-20CA-418A-A396-4D26A97B9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" t="42496" r="-62" b="9863"/>
          <a:stretch/>
        </p:blipFill>
        <p:spPr>
          <a:xfrm>
            <a:off x="0" y="1993900"/>
            <a:ext cx="24384000" cy="61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55C57-283C-4AA8-8CCD-4AE2968B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 transport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3622855-9DC6-455A-A747-8639E3E3D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59" b="23407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5C354-0DCC-4B8D-AC68-0B6AA753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 </a:t>
            </a:r>
            <a:r>
              <a:rPr lang="nl-BE" dirty="0" err="1"/>
              <a:t>dispatcher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626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38195-C8CF-4870-A481-A75418ED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</a:t>
            </a:r>
          </a:p>
        </p:txBody>
      </p:sp>
    </p:spTree>
    <p:extLst>
      <p:ext uri="{BB962C8B-B14F-4D97-AF65-F5344CB8AC3E}">
        <p14:creationId xmlns:p14="http://schemas.microsoft.com/office/powerpoint/2010/main" val="26429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5E81F-2F38-4EE8-9EAE-AFC69B376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manager</a:t>
            </a:r>
          </a:p>
        </p:txBody>
      </p:sp>
    </p:spTree>
    <p:extLst>
      <p:ext uri="{BB962C8B-B14F-4D97-AF65-F5344CB8AC3E}">
        <p14:creationId xmlns:p14="http://schemas.microsoft.com/office/powerpoint/2010/main" val="41974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AB7B8-872E-4D0E-BA4B-53CABD81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task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010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2EB10-3C52-4992-B39D-52223DA7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task</a:t>
            </a:r>
            <a:r>
              <a:rPr lang="nl-BE" dirty="0"/>
              <a:t> info</a:t>
            </a:r>
          </a:p>
        </p:txBody>
      </p:sp>
    </p:spTree>
    <p:extLst>
      <p:ext uri="{BB962C8B-B14F-4D97-AF65-F5344CB8AC3E}">
        <p14:creationId xmlns:p14="http://schemas.microsoft.com/office/powerpoint/2010/main" val="10469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15B03-8D10-42BA-86C4-0C2E168F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task</a:t>
            </a:r>
            <a:r>
              <a:rPr lang="nl-BE" dirty="0"/>
              <a:t> zone </a:t>
            </a:r>
            <a:r>
              <a:rPr lang="nl-BE" dirty="0" err="1"/>
              <a:t>capture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039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44C7E-8699-48B9-8204-DCEEBCD2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airbase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CFC469-E1A6-4B88-9EB5-3DEE0DA0E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0" b="43743"/>
          <a:stretch/>
        </p:blipFill>
        <p:spPr>
          <a:xfrm>
            <a:off x="4876" y="1993899"/>
            <a:ext cx="24379123" cy="61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62B4D7B-341A-49E8-9089-2AD7DB92B80E}"/>
              </a:ext>
            </a:extLst>
          </p:cNvPr>
          <p:cNvSpPr/>
          <p:nvPr/>
        </p:nvSpPr>
        <p:spPr>
          <a:xfrm>
            <a:off x="-7234" y="1993977"/>
            <a:ext cx="24391234" cy="613402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41000">
                <a:schemeClr val="bg1"/>
              </a:gs>
              <a:gs pos="81000">
                <a:schemeClr val="bg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9CD72E52-BCD2-4101-AC53-A925F2059F4C}"/>
              </a:ext>
            </a:extLst>
          </p:cNvPr>
          <p:cNvSpPr/>
          <p:nvPr/>
        </p:nvSpPr>
        <p:spPr>
          <a:xfrm>
            <a:off x="671874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9C3FB56-7A77-4D58-B3C1-2B2344A6B234}"/>
              </a:ext>
            </a:extLst>
          </p:cNvPr>
          <p:cNvSpPr/>
          <p:nvPr/>
        </p:nvSpPr>
        <p:spPr>
          <a:xfrm>
            <a:off x="16332046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8DF0B27-768A-4F0E-BB00-814F62052A88}"/>
              </a:ext>
            </a:extLst>
          </p:cNvPr>
          <p:cNvSpPr/>
          <p:nvPr/>
        </p:nvSpPr>
        <p:spPr>
          <a:xfrm>
            <a:off x="671872" y="2173982"/>
            <a:ext cx="7200080" cy="1710017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FUNCTIONAL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B162619-1270-42DA-9E83-B9233A76A04C}"/>
              </a:ext>
            </a:extLst>
          </p:cNvPr>
          <p:cNvSpPr/>
          <p:nvPr/>
        </p:nvSpPr>
        <p:spPr>
          <a:xfrm>
            <a:off x="8591960" y="2173980"/>
            <a:ext cx="7200080" cy="171001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TASKING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CA7F490-C641-4E17-BED4-498E616ED80D}"/>
              </a:ext>
            </a:extLst>
          </p:cNvPr>
          <p:cNvSpPr/>
          <p:nvPr/>
        </p:nvSpPr>
        <p:spPr>
          <a:xfrm>
            <a:off x="16512048" y="2173979"/>
            <a:ext cx="7200080" cy="1710019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AI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1766FAD-811A-4B06-B408-9917B421C0D7}"/>
              </a:ext>
            </a:extLst>
          </p:cNvPr>
          <p:cNvSpPr/>
          <p:nvPr/>
        </p:nvSpPr>
        <p:spPr>
          <a:xfrm>
            <a:off x="670514" y="4964011"/>
            <a:ext cx="23041614" cy="900010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WRAPPER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C7E41F1F-057F-4067-A75D-04354F5F4E86}"/>
              </a:ext>
            </a:extLst>
          </p:cNvPr>
          <p:cNvSpPr/>
          <p:nvPr/>
        </p:nvSpPr>
        <p:spPr>
          <a:xfrm>
            <a:off x="671872" y="4064000"/>
            <a:ext cx="23040256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CARGO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F5CB71-F5C0-4985-8647-39F5A514B045}"/>
              </a:ext>
            </a:extLst>
          </p:cNvPr>
          <p:cNvSpPr/>
          <p:nvPr/>
        </p:nvSpPr>
        <p:spPr>
          <a:xfrm>
            <a:off x="671872" y="7214035"/>
            <a:ext cx="23040255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DCS WORLD API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BEC9D258-543F-4797-8650-9AB8B0A72036}"/>
              </a:ext>
            </a:extLst>
          </p:cNvPr>
          <p:cNvSpPr/>
          <p:nvPr/>
        </p:nvSpPr>
        <p:spPr>
          <a:xfrm>
            <a:off x="671871" y="6044022"/>
            <a:ext cx="23040257" cy="990011"/>
          </a:xfrm>
          <a:prstGeom prst="rect">
            <a:avLst/>
          </a:prstGeom>
          <a:solidFill>
            <a:schemeClr val="accent1"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213484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64748-54FA-4058-A7BA-EB82E061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client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887E60-1CE6-4318-BAB4-2B35AFF38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 t="37413" r="-25" b="24705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5E787-1B1E-4D35-8FD7-559B8B34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controllable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28113C-F94C-4EC2-86E4-00463D410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" t="129" r="-59" b="46851"/>
          <a:stretch/>
        </p:blipFill>
        <p:spPr>
          <a:xfrm>
            <a:off x="-768" y="2008802"/>
            <a:ext cx="24384768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8698F-319E-4F06-B112-C33595FE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group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CA850D0-A2A5-441F-A459-364118D59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" t="28085" r="-3" b="33321"/>
          <a:stretch/>
        </p:blipFill>
        <p:spPr>
          <a:xfrm>
            <a:off x="-8374" y="1993900"/>
            <a:ext cx="24392373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E1F78-AE5A-4E8E-B545-D747E540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identifiable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04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66202-1EB5-41DA-AD4A-A569A790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object</a:t>
            </a:r>
          </a:p>
        </p:txBody>
      </p:sp>
    </p:spTree>
    <p:extLst>
      <p:ext uri="{BB962C8B-B14F-4D97-AF65-F5344CB8AC3E}">
        <p14:creationId xmlns:p14="http://schemas.microsoft.com/office/powerpoint/2010/main" val="311076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BCDCB-C841-4113-A35E-8AB1400C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positionable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94E93A7-7739-4FFF-96EE-8D62B8E58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t="44103" r="44" b="39134"/>
          <a:stretch/>
        </p:blipFill>
        <p:spPr>
          <a:xfrm>
            <a:off x="-10600" y="1993900"/>
            <a:ext cx="24394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3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A917A-2581-43C9-B8DA-FACE385C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scenery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F73A5D0-4E1D-4B47-ADDA-0FBB8DB6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" t="19498" r="-137" b="35251"/>
          <a:stretch/>
        </p:blipFill>
        <p:spPr>
          <a:xfrm>
            <a:off x="43418" y="1993900"/>
            <a:ext cx="2434058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282CC-CD75-436A-AA17-1953B5B4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static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2FBA04-2371-407F-A815-3EF0F5A86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88" b="26117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7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5DC500-24EE-4759-88C1-9B3FF184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unit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D539DB-E4AA-4C65-A3D4-80D50174F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" t="40612" r="-62" b="25800"/>
          <a:stretch/>
        </p:blipFill>
        <p:spPr>
          <a:xfrm>
            <a:off x="0" y="1993900"/>
            <a:ext cx="24384000" cy="614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0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62B4D7B-341A-49E8-9089-2AD7DB92B80E}"/>
              </a:ext>
            </a:extLst>
          </p:cNvPr>
          <p:cNvSpPr/>
          <p:nvPr/>
        </p:nvSpPr>
        <p:spPr>
          <a:xfrm>
            <a:off x="-7234" y="1993977"/>
            <a:ext cx="24391234" cy="613402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41000">
                <a:schemeClr val="bg1"/>
              </a:gs>
              <a:gs pos="81000">
                <a:schemeClr val="bg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9CD72E52-BCD2-4101-AC53-A925F2059F4C}"/>
              </a:ext>
            </a:extLst>
          </p:cNvPr>
          <p:cNvSpPr/>
          <p:nvPr/>
        </p:nvSpPr>
        <p:spPr>
          <a:xfrm>
            <a:off x="671874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9C3FB56-7A77-4D58-B3C1-2B2344A6B234}"/>
              </a:ext>
            </a:extLst>
          </p:cNvPr>
          <p:cNvSpPr/>
          <p:nvPr/>
        </p:nvSpPr>
        <p:spPr>
          <a:xfrm>
            <a:off x="16332046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A4D3895-ED40-4BAD-9C47-AF9CC0A60A1E}"/>
              </a:ext>
            </a:extLst>
          </p:cNvPr>
          <p:cNvSpPr/>
          <p:nvPr/>
        </p:nvSpPr>
        <p:spPr>
          <a:xfrm>
            <a:off x="671871" y="6044022"/>
            <a:ext cx="23040257" cy="990011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8DF0B27-768A-4F0E-BB00-814F62052A88}"/>
              </a:ext>
            </a:extLst>
          </p:cNvPr>
          <p:cNvSpPr/>
          <p:nvPr/>
        </p:nvSpPr>
        <p:spPr>
          <a:xfrm>
            <a:off x="671872" y="2173982"/>
            <a:ext cx="7200080" cy="1710017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FUNCTIONAL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B162619-1270-42DA-9E83-B9233A76A04C}"/>
              </a:ext>
            </a:extLst>
          </p:cNvPr>
          <p:cNvSpPr/>
          <p:nvPr/>
        </p:nvSpPr>
        <p:spPr>
          <a:xfrm>
            <a:off x="8591960" y="2173980"/>
            <a:ext cx="7200080" cy="171001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TASKING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CA7F490-C641-4E17-BED4-498E616ED80D}"/>
              </a:ext>
            </a:extLst>
          </p:cNvPr>
          <p:cNvSpPr/>
          <p:nvPr/>
        </p:nvSpPr>
        <p:spPr>
          <a:xfrm>
            <a:off x="16512048" y="2173979"/>
            <a:ext cx="7200080" cy="1710019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AI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1766FAD-811A-4B06-B408-9917B421C0D7}"/>
              </a:ext>
            </a:extLst>
          </p:cNvPr>
          <p:cNvSpPr/>
          <p:nvPr/>
        </p:nvSpPr>
        <p:spPr>
          <a:xfrm>
            <a:off x="670514" y="4964011"/>
            <a:ext cx="23041614" cy="900010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WRAPPER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C7E41F1F-057F-4067-A75D-04354F5F4E86}"/>
              </a:ext>
            </a:extLst>
          </p:cNvPr>
          <p:cNvSpPr/>
          <p:nvPr/>
        </p:nvSpPr>
        <p:spPr>
          <a:xfrm>
            <a:off x="671872" y="4064000"/>
            <a:ext cx="23040256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CARGO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F5CB71-F5C0-4985-8647-39F5A514B045}"/>
              </a:ext>
            </a:extLst>
          </p:cNvPr>
          <p:cNvSpPr/>
          <p:nvPr/>
        </p:nvSpPr>
        <p:spPr>
          <a:xfrm>
            <a:off x="671872" y="7214035"/>
            <a:ext cx="23040255" cy="720008"/>
          </a:xfrm>
          <a:prstGeom prst="rect">
            <a:avLst/>
          </a:prstGeom>
          <a:solidFill>
            <a:schemeClr val="bg1">
              <a:lumMod val="90000"/>
              <a:lumOff val="10000"/>
              <a:alpha val="76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540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Cargo Army" panose="02000500000000000000" pitchFamily="2" charset="0"/>
                <a:ea typeface="Verdana" panose="020B0604030504040204" pitchFamily="34" charset="0"/>
              </a:rPr>
              <a:t>DCS WORLD API</a:t>
            </a:r>
          </a:p>
        </p:txBody>
      </p:sp>
    </p:spTree>
    <p:extLst>
      <p:ext uri="{BB962C8B-B14F-4D97-AF65-F5344CB8AC3E}">
        <p14:creationId xmlns:p14="http://schemas.microsoft.com/office/powerpoint/2010/main" val="352192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CS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Gestreept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estreep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DCS" id="{C11CB3C0-F37F-4706-9887-E46B7CF5C233}" vid="{909CB3F5-DA76-4135-AA06-5C96A53FF9A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DCS</Template>
  <TotalTime>13700</TotalTime>
  <Words>466</Words>
  <Application>Microsoft Office PowerPoint</Application>
  <PresentationFormat>Aangepast</PresentationFormat>
  <Paragraphs>144</Paragraphs>
  <Slides>88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88</vt:i4>
      </vt:variant>
    </vt:vector>
  </HeadingPairs>
  <TitlesOfParts>
    <vt:vector size="94" baseType="lpstr">
      <vt:lpstr>Calibri</vt:lpstr>
      <vt:lpstr>Corbel</vt:lpstr>
      <vt:lpstr>Stencil Cargo Army</vt:lpstr>
      <vt:lpstr>Verdana</vt:lpstr>
      <vt:lpstr>Wingdings</vt:lpstr>
      <vt:lpstr>DCS</vt:lpstr>
      <vt:lpstr># m.O.O.S.E. #</vt:lpstr>
      <vt:lpstr># m.O.O.S.E. #</vt:lpstr>
      <vt:lpstr># m.O.O.S.E. #</vt:lpstr>
      <vt:lpstr># m.O.O.S.E. #</vt:lpstr>
      <vt:lpstr># m.O.O.S.E. #</vt:lpstr>
      <vt:lpstr># m.O.O.S.E. #</vt:lpstr>
      <vt:lpstr># m.O.O.S.E. #</vt:lpstr>
      <vt:lpstr># m.O.O.S.E. #</vt:lpstr>
      <vt:lpstr># m.O.O.S.E. #</vt:lpstr>
      <vt:lpstr>ai - air to air (A2A) - dispatching</vt:lpstr>
      <vt:lpstr>ai - air to ground (A2G) - dispatching</vt:lpstr>
      <vt:lpstr>ai - A2G - Patrol</vt:lpstr>
      <vt:lpstr>ai - A2G - engage</vt:lpstr>
      <vt:lpstr>ai - A2A - patrol</vt:lpstr>
      <vt:lpstr>ai - A2A - combat air patrol (cap)</vt:lpstr>
      <vt:lpstr>ai - A2A - ground control intercept (gci)</vt:lpstr>
      <vt:lpstr>ai - A2G - close air support (cas)</vt:lpstr>
      <vt:lpstr>ai - A2G - battlefield air interdiction (bai)</vt:lpstr>
      <vt:lpstr>ai - balancing</vt:lpstr>
      <vt:lpstr>ai - large formations</vt:lpstr>
      <vt:lpstr>ai - cargo dispatching for apc</vt:lpstr>
      <vt:lpstr>ai - cargo dispatching</vt:lpstr>
      <vt:lpstr>ai - cargo dispatching for helicopters</vt:lpstr>
      <vt:lpstr>ai - cargo dispatching for airplanes</vt:lpstr>
      <vt:lpstr>cargo</vt:lpstr>
      <vt:lpstr>carge - crates</vt:lpstr>
      <vt:lpstr>cargo - slingload</vt:lpstr>
      <vt:lpstr>cargo - groups</vt:lpstr>
      <vt:lpstr>cargo - units</vt:lpstr>
      <vt:lpstr>core - base</vt:lpstr>
      <vt:lpstr>core - database</vt:lpstr>
      <vt:lpstr>core - event</vt:lpstr>
      <vt:lpstr>core - finite state machine</vt:lpstr>
      <vt:lpstr>core - goal</vt:lpstr>
      <vt:lpstr>core - menu</vt:lpstr>
      <vt:lpstr>core - message</vt:lpstr>
      <vt:lpstr>core - coordinate</vt:lpstr>
      <vt:lpstr>core - radio</vt:lpstr>
      <vt:lpstr>core - report</vt:lpstr>
      <vt:lpstr>core - schedule dispatcher</vt:lpstr>
      <vt:lpstr>core - scheduler</vt:lpstr>
      <vt:lpstr>core - sets</vt:lpstr>
      <vt:lpstr>core - settings</vt:lpstr>
      <vt:lpstr>core - spawn</vt:lpstr>
      <vt:lpstr>core - spawnstatic</vt:lpstr>
      <vt:lpstr>core - spot</vt:lpstr>
      <vt:lpstr>core - userflag</vt:lpstr>
      <vt:lpstr>core - usersound</vt:lpstr>
      <vt:lpstr>core - velocity</vt:lpstr>
      <vt:lpstr>core - zones</vt:lpstr>
      <vt:lpstr>atc ground operations</vt:lpstr>
      <vt:lpstr>cleanup airbases</vt:lpstr>
      <vt:lpstr>designation</vt:lpstr>
      <vt:lpstr>detection</vt:lpstr>
      <vt:lpstr>escorting</vt:lpstr>
      <vt:lpstr>missile trainer</vt:lpstr>
      <vt:lpstr>artillery</vt:lpstr>
      <vt:lpstr>pseudo atc</vt:lpstr>
      <vt:lpstr>range</vt:lpstr>
      <vt:lpstr>random air traffic</vt:lpstr>
      <vt:lpstr>warehouse</vt:lpstr>
      <vt:lpstr>scoring</vt:lpstr>
      <vt:lpstr>sead</vt:lpstr>
      <vt:lpstr>suppression</vt:lpstr>
      <vt:lpstr>capture zones</vt:lpstr>
      <vt:lpstr>task - mission</vt:lpstr>
      <vt:lpstr>task - command center</vt:lpstr>
      <vt:lpstr>tasking - detection manager</vt:lpstr>
      <vt:lpstr>tasking - A2A task dispatcher</vt:lpstr>
      <vt:lpstr>task - A2G dispatcher</vt:lpstr>
      <vt:lpstr>task - cargo csar</vt:lpstr>
      <vt:lpstr>task - cargo transport</vt:lpstr>
      <vt:lpstr>task - cargo dispatcher</vt:lpstr>
      <vt:lpstr>task - cargo</vt:lpstr>
      <vt:lpstr>task - manager</vt:lpstr>
      <vt:lpstr>task - task</vt:lpstr>
      <vt:lpstr>task - task info</vt:lpstr>
      <vt:lpstr>task - task zone capture</vt:lpstr>
      <vt:lpstr>wrapper - airbase</vt:lpstr>
      <vt:lpstr>wrapper - client</vt:lpstr>
      <vt:lpstr>wrapper - controllable</vt:lpstr>
      <vt:lpstr>wrapper - group</vt:lpstr>
      <vt:lpstr>wrapper - identifiable</vt:lpstr>
      <vt:lpstr>wrapper - object</vt:lpstr>
      <vt:lpstr>wrapper - positionable</vt:lpstr>
      <vt:lpstr>wrapper - scenery</vt:lpstr>
      <vt:lpstr>wrapper - static</vt:lpstr>
      <vt:lpstr>wrapper - unit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571</cp:revision>
  <dcterms:created xsi:type="dcterms:W3CDTF">2016-04-14T07:37:30Z</dcterms:created>
  <dcterms:modified xsi:type="dcterms:W3CDTF">2018-11-11T06:23:09Z</dcterms:modified>
</cp:coreProperties>
</file>